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6"/>
  </p:notesMasterIdLst>
  <p:sldIdLst>
    <p:sldId id="256" r:id="rId2"/>
    <p:sldId id="257" r:id="rId3"/>
    <p:sldId id="270" r:id="rId4"/>
    <p:sldId id="264" r:id="rId5"/>
    <p:sldId id="299" r:id="rId6"/>
    <p:sldId id="262" r:id="rId7"/>
    <p:sldId id="300" r:id="rId8"/>
    <p:sldId id="273" r:id="rId9"/>
    <p:sldId id="275" r:id="rId10"/>
    <p:sldId id="274" r:id="rId11"/>
    <p:sldId id="276" r:id="rId12"/>
    <p:sldId id="295" r:id="rId13"/>
    <p:sldId id="277" r:id="rId14"/>
    <p:sldId id="267" r:id="rId15"/>
    <p:sldId id="263" r:id="rId16"/>
    <p:sldId id="278" r:id="rId17"/>
    <p:sldId id="279" r:id="rId18"/>
    <p:sldId id="282" r:id="rId19"/>
    <p:sldId id="284" r:id="rId20"/>
    <p:sldId id="283" r:id="rId21"/>
    <p:sldId id="290" r:id="rId22"/>
    <p:sldId id="285" r:id="rId23"/>
    <p:sldId id="286" r:id="rId24"/>
    <p:sldId id="287" r:id="rId25"/>
    <p:sldId id="288" r:id="rId26"/>
    <p:sldId id="294" r:id="rId27"/>
    <p:sldId id="289" r:id="rId28"/>
    <p:sldId id="292" r:id="rId29"/>
    <p:sldId id="293" r:id="rId30"/>
    <p:sldId id="296" r:id="rId31"/>
    <p:sldId id="298" r:id="rId32"/>
    <p:sldId id="297" r:id="rId33"/>
    <p:sldId id="271" r:id="rId34"/>
    <p:sldId id="26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D8E7F6"/>
    <a:srgbClr val="FFA155"/>
    <a:srgbClr val="FF7200"/>
    <a:srgbClr val="8CC168"/>
    <a:srgbClr val="AFAFAF"/>
    <a:srgbClr val="FED448"/>
    <a:srgbClr val="BDBDBD"/>
    <a:srgbClr val="9BCA7B"/>
    <a:srgbClr val="4D8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391"/>
    <p:restoredTop sz="93060"/>
  </p:normalViewPr>
  <p:slideViewPr>
    <p:cSldViewPr snapToGrid="0" snapToObjects="1">
      <p:cViewPr varScale="1">
        <p:scale>
          <a:sx n="92" d="100"/>
          <a:sy n="92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8" d="100"/>
          <a:sy n="128" d="100"/>
        </p:scale>
        <p:origin x="1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AE369-C337-4846-86C0-D3662E266D5D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BD0FF-169D-2A44-B554-617A7C2F8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0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3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messages [struct]: Formatted LVC messages </a:t>
            </a:r>
          </a:p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          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.Name:   Message Type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.Data:   Data Payload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.time:   Time of Applicability         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7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6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*Bands [struct]: 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DAIDALUS Bands in a given dimension  </a:t>
            </a:r>
          </a:p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          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.time:  		Timestep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.NONE:  		NONE level segment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.FAR:   		FAR segment 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.MID:   		MID segment                    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.NEAR:   		NEAR segment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.RECOVERY:	 	RECOVERY segment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.bands_drawn:    Any Bands &gt; NONE?   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.timeToRecovery: Time to recovery 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8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3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54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BD0FF-169D-2A44-B554-617A7C2F86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1CA4-73BD-A94A-8B51-6780AD331875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35EBD-0680-FC42-9EF2-2CEC1135F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869" y="6356351"/>
            <a:ext cx="1643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BE181CA4-73BD-A94A-8B51-6780AD331875}" type="datetimeFigureOut">
              <a:rPr lang="en-US" smtClean="0"/>
              <a:pPr/>
              <a:t>8/4/2018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16431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35835EBD-0680-FC42-9EF2-2CEC1135FE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483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9" name="Picture 7" descr="NASA_Insignia_1in_blk_bkgr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611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72" y="0"/>
            <a:ext cx="9779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73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8" y="2930443"/>
            <a:ext cx="5291062" cy="2773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133" y="347746"/>
            <a:ext cx="7403732" cy="2387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DAIDALUS Analysis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2735346"/>
            <a:ext cx="6858000" cy="1655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Jason Davies (ARC-AFT)[USRA]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55" y="6432651"/>
            <a:ext cx="231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November 13, 2017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5376" r="18278" b="15113"/>
          <a:stretch/>
        </p:blipFill>
        <p:spPr>
          <a:xfrm>
            <a:off x="8101131" y="5899151"/>
            <a:ext cx="914400" cy="9144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26468" y="3207582"/>
            <a:ext cx="1370910" cy="1376416"/>
            <a:chOff x="1926468" y="3207582"/>
            <a:chExt cx="1370910" cy="137641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6468" y="3207582"/>
              <a:ext cx="1370910" cy="1376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81000" contrast="-40000"/>
                      </a14:imgEffect>
                    </a14:imgLayer>
                  </a14:imgProps>
                </a:ext>
              </a:extLst>
            </a:blip>
            <a:srcRect t="68284" b="14014"/>
            <a:stretch/>
          </p:blipFill>
          <p:spPr>
            <a:xfrm>
              <a:off x="1926468" y="4147457"/>
              <a:ext cx="1370910" cy="24365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203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DAIDALUS Alerts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1620"/>
            <a:ext cx="4382566" cy="4505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" y="2523173"/>
            <a:ext cx="3954780" cy="3390424"/>
          </a:xfrm>
        </p:spPr>
        <p:txBody>
          <a:bodyPr>
            <a:normAutofit/>
          </a:bodyPr>
          <a:lstStyle/>
          <a:p>
            <a:r>
              <a:rPr lang="en-US" sz="2200" dirty="0"/>
              <a:t>Alert Level</a:t>
            </a:r>
          </a:p>
          <a:p>
            <a:r>
              <a:rPr lang="en-US" sz="2200" dirty="0"/>
              <a:t>Alerting Timelines</a:t>
            </a:r>
          </a:p>
          <a:p>
            <a:r>
              <a:rPr lang="en-US" sz="2200" dirty="0"/>
              <a:t>Separation Statistics</a:t>
            </a:r>
          </a:p>
          <a:p>
            <a:r>
              <a:rPr lang="en-US" sz="2200" dirty="0"/>
              <a:t>Projected State Statistics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340" y="1706465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Alerts[struct]: </a:t>
            </a:r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DAIDALUS Alerts for each intruder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4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DAIDALUS Alerts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56813" y="3205169"/>
            <a:ext cx="1960223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Alerts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.Ownship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.Traffic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9" name="Line Callout 1 68"/>
          <p:cNvSpPr/>
          <p:nvPr/>
        </p:nvSpPr>
        <p:spPr>
          <a:xfrm flipH="1">
            <a:off x="6965944" y="2157023"/>
            <a:ext cx="1299635" cy="869400"/>
          </a:xfrm>
          <a:prstGeom prst="borderCallout1">
            <a:avLst>
              <a:gd name="adj1" fmla="val 99580"/>
              <a:gd name="adj2" fmla="val 58116"/>
              <a:gd name="adj3" fmla="val 119317"/>
              <a:gd name="adj4" fmla="val 11997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States of Ownship and Intruder(s)</a:t>
            </a:r>
          </a:p>
        </p:txBody>
      </p:sp>
      <p:sp>
        <p:nvSpPr>
          <p:cNvPr id="37" name="Magnetic Disk 36"/>
          <p:cNvSpPr/>
          <p:nvPr/>
        </p:nvSpPr>
        <p:spPr>
          <a:xfrm>
            <a:off x="509954" y="3300339"/>
            <a:ext cx="1574800" cy="1006592"/>
          </a:xfrm>
          <a:prstGeom prst="flowChartMagneticDisk">
            <a:avLst/>
          </a:prstGeom>
          <a:solidFill>
            <a:srgbClr val="F4B1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21845" y="3307834"/>
            <a:ext cx="2620966" cy="9916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getDAIDAlerts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42" name="Straight Arrow Connector 41"/>
          <p:cNvCxnSpPr>
            <a:stCxn id="38" idx="6"/>
            <a:endCxn id="64" idx="1"/>
          </p:cNvCxnSpPr>
          <p:nvPr/>
        </p:nvCxnSpPr>
        <p:spPr>
          <a:xfrm>
            <a:off x="5142811" y="3803635"/>
            <a:ext cx="7140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38" idx="2"/>
          </p:cNvCxnSpPr>
          <p:nvPr/>
        </p:nvCxnSpPr>
        <p:spPr>
          <a:xfrm>
            <a:off x="2084754" y="3803635"/>
            <a:ext cx="4370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ument 4"/>
          <p:cNvSpPr/>
          <p:nvPr/>
        </p:nvSpPr>
        <p:spPr>
          <a:xfrm>
            <a:off x="1963677" y="2012827"/>
            <a:ext cx="1880081" cy="114331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  <p:cxnSp>
        <p:nvCxnSpPr>
          <p:cNvPr id="27" name="Straight Arrow Connector 26"/>
          <p:cNvCxnSpPr>
            <a:stCxn id="5" idx="2"/>
            <a:endCxn id="38" idx="1"/>
          </p:cNvCxnSpPr>
          <p:nvPr/>
        </p:nvCxnSpPr>
        <p:spPr>
          <a:xfrm>
            <a:off x="2903718" y="3080557"/>
            <a:ext cx="1959" cy="3724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31923" y="4719649"/>
            <a:ext cx="1774617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Units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.Ownship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.Traffic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2" name="Straight Arrow Connector 11"/>
          <p:cNvCxnSpPr>
            <a:stCxn id="38" idx="5"/>
            <a:endCxn id="11" idx="0"/>
          </p:cNvCxnSpPr>
          <p:nvPr/>
        </p:nvCxnSpPr>
        <p:spPr>
          <a:xfrm>
            <a:off x="4758979" y="4154219"/>
            <a:ext cx="960253" cy="5654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90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DAIDALUS inputs</a:t>
            </a:r>
          </a:p>
          <a:p>
            <a:pPr marL="0" indent="0">
              <a:buNone/>
            </a:pPr>
            <a:r>
              <a:rPr lang="en-US" dirty="0"/>
              <a:t>Generate DAIDALUS outputs</a:t>
            </a:r>
          </a:p>
          <a:p>
            <a:pPr marL="0" indent="0">
              <a:buNone/>
            </a:pPr>
            <a:r>
              <a:rPr lang="en-US" dirty="0"/>
              <a:t>Visualize guidance and encounter geometry</a:t>
            </a:r>
          </a:p>
          <a:p>
            <a:pPr marL="0" indent="0">
              <a:buNone/>
            </a:pPr>
            <a:r>
              <a:rPr lang="en-US" dirty="0"/>
              <a:t>Plot DAIDALUS outputs for in-depth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1802765"/>
            <a:ext cx="7886700" cy="4603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DAIDALUS inputs</a:t>
            </a:r>
          </a:p>
          <a:p>
            <a:pPr marL="0" indent="0">
              <a:buNone/>
            </a:pPr>
            <a:r>
              <a:rPr lang="en-US" dirty="0"/>
              <a:t>Generate DAIDALUS outputs</a:t>
            </a:r>
          </a:p>
          <a:p>
            <a:pPr marL="0" indent="0">
              <a:buNone/>
            </a:pPr>
            <a:r>
              <a:rPr lang="en-US" dirty="0"/>
              <a:t>Visualize guidance and encounter geometry</a:t>
            </a:r>
          </a:p>
          <a:p>
            <a:pPr marL="0" indent="0">
              <a:buNone/>
            </a:pPr>
            <a:r>
              <a:rPr lang="en-US" dirty="0"/>
              <a:t>Plot DAIDALUS outputs for in-depth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75490" y="1485900"/>
            <a:ext cx="2130550" cy="42748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Inputs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7210" y="1565910"/>
            <a:ext cx="2011680" cy="21259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DAIDALUS inputs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"/>
          <a:stretch/>
        </p:blipFill>
        <p:spPr>
          <a:xfrm>
            <a:off x="2890583" y="2655586"/>
            <a:ext cx="5750433" cy="365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998" y="2613452"/>
            <a:ext cx="165881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Aircraft States</a:t>
            </a:r>
          </a:p>
        </p:txBody>
      </p:sp>
      <p:sp>
        <p:nvSpPr>
          <p:cNvPr id="7" name="Left Brace 6"/>
          <p:cNvSpPr/>
          <p:nvPr/>
        </p:nvSpPr>
        <p:spPr>
          <a:xfrm>
            <a:off x="2368812" y="3915279"/>
            <a:ext cx="521771" cy="1283678"/>
          </a:xfrm>
          <a:prstGeom prst="leftBrace">
            <a:avLst>
              <a:gd name="adj1" fmla="val 8333"/>
              <a:gd name="adj2" fmla="val 5089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68812" y="3249222"/>
            <a:ext cx="586055" cy="3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9998" y="2948655"/>
            <a:ext cx="165881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ADS-B</a:t>
            </a:r>
            <a:br>
              <a:rPr lang="en-US" sz="1600" dirty="0"/>
            </a:br>
            <a:r>
              <a:rPr lang="en-US" sz="1600" dirty="0"/>
              <a:t>GPS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210" y="1920779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Encounter File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daa</a:t>
            </a:r>
            <a:endParaRPr lang="en-US" dirty="0"/>
          </a:p>
        </p:txBody>
      </p:sp>
      <p:sp>
        <p:nvSpPr>
          <p:cNvPr id="13" name="Magnetic Disk 12"/>
          <p:cNvSpPr/>
          <p:nvPr/>
        </p:nvSpPr>
        <p:spPr>
          <a:xfrm>
            <a:off x="752005" y="1645920"/>
            <a:ext cx="1574800" cy="93772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Document 14"/>
          <p:cNvSpPr/>
          <p:nvPr/>
        </p:nvSpPr>
        <p:spPr>
          <a:xfrm>
            <a:off x="757347" y="4165418"/>
            <a:ext cx="1574800" cy="114331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</p:spTree>
    <p:extLst>
      <p:ext uri="{BB962C8B-B14F-4D97-AF65-F5344CB8AC3E}">
        <p14:creationId xmlns:p14="http://schemas.microsoft.com/office/powerpoint/2010/main" val="135023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5163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Generate DAIDALUS inputs: Encounter Files</a:t>
            </a:r>
          </a:p>
        </p:txBody>
      </p:sp>
      <p:sp>
        <p:nvSpPr>
          <p:cNvPr id="4" name="Magnetic Disk 3"/>
          <p:cNvSpPr/>
          <p:nvPr/>
        </p:nvSpPr>
        <p:spPr>
          <a:xfrm>
            <a:off x="3719513" y="5029041"/>
            <a:ext cx="1574800" cy="114218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Encounter File .</a:t>
            </a:r>
            <a:r>
              <a:rPr lang="en-US" dirty="0" err="1">
                <a:solidFill>
                  <a:schemeClr val="tx1"/>
                </a:solidFill>
              </a:rPr>
              <a:t>daa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8295" y="2241025"/>
            <a:ext cx="1665820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LVC Messages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.Data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</p:txBody>
      </p:sp>
      <p:cxnSp>
        <p:nvCxnSpPr>
          <p:cNvPr id="6" name="Straight Arrow Connector 5"/>
          <p:cNvCxnSpPr>
            <a:stCxn id="5" idx="2"/>
            <a:endCxn id="8" idx="0"/>
          </p:cNvCxnSpPr>
          <p:nvPr/>
        </p:nvCxnSpPr>
        <p:spPr>
          <a:xfrm>
            <a:off x="2471205" y="3437956"/>
            <a:ext cx="1" cy="204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471206" y="4694062"/>
            <a:ext cx="1248307" cy="52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4263" y="5027936"/>
            <a:ext cx="1758949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</a:t>
            </a:r>
            <a:r>
              <a:rPr lang="en-US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trafficState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.UID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3" name="Straight Arrow Connector 12"/>
          <p:cNvCxnSpPr>
            <a:stCxn id="8" idx="4"/>
            <a:endCxn id="12" idx="0"/>
          </p:cNvCxnSpPr>
          <p:nvPr/>
        </p:nvCxnSpPr>
        <p:spPr>
          <a:xfrm flipH="1">
            <a:off x="1573738" y="4694062"/>
            <a:ext cx="897468" cy="3338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</p:cNvCxnSpPr>
          <p:nvPr/>
        </p:nvCxnSpPr>
        <p:spPr>
          <a:xfrm flipH="1">
            <a:off x="5294312" y="4694061"/>
            <a:ext cx="1610520" cy="522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4" idx="2"/>
            <a:endCxn id="10" idx="0"/>
          </p:cNvCxnSpPr>
          <p:nvPr/>
        </p:nvCxnSpPr>
        <p:spPr>
          <a:xfrm>
            <a:off x="6902710" y="3437957"/>
            <a:ext cx="2122" cy="204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23235" y="2241026"/>
            <a:ext cx="1758949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</a:t>
            </a:r>
            <a:r>
              <a:rPr lang="en-US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trafficState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.UID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0322" y="3642131"/>
            <a:ext cx="2281767" cy="10519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genScenarioLVC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0" name="Oval 9"/>
          <p:cNvSpPr/>
          <p:nvPr/>
        </p:nvSpPr>
        <p:spPr>
          <a:xfrm>
            <a:off x="5294313" y="3642130"/>
            <a:ext cx="3221037" cy="10519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genScenarioTrafficState()</a:t>
            </a:r>
          </a:p>
        </p:txBody>
      </p:sp>
    </p:spTree>
    <p:extLst>
      <p:ext uri="{BB962C8B-B14F-4D97-AF65-F5344CB8AC3E}">
        <p14:creationId xmlns:p14="http://schemas.microsoft.com/office/powerpoint/2010/main" val="34269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2328545"/>
            <a:ext cx="7886700" cy="4603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DAIDALUS inputs</a:t>
            </a:r>
          </a:p>
          <a:p>
            <a:pPr marL="0" indent="0">
              <a:buNone/>
            </a:pPr>
            <a:r>
              <a:rPr lang="en-US" dirty="0"/>
              <a:t>Generate DAIDALUS outputs</a:t>
            </a:r>
          </a:p>
          <a:p>
            <a:pPr marL="0" indent="0">
              <a:buNone/>
            </a:pPr>
            <a:r>
              <a:rPr lang="en-US" dirty="0"/>
              <a:t>Visualize guidance and encounter geometry</a:t>
            </a:r>
          </a:p>
          <a:p>
            <a:pPr marL="0" indent="0">
              <a:buNone/>
            </a:pPr>
            <a:r>
              <a:rPr lang="en-US" dirty="0"/>
              <a:t>Plot DAIDALUS outputs for in-depth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2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24" y="3196069"/>
            <a:ext cx="2152951" cy="112859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596965" y="1753867"/>
            <a:ext cx="1985509" cy="4944113"/>
          </a:xfrm>
          <a:prstGeom prst="rect">
            <a:avLst/>
          </a:pr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Outputs</a:t>
            </a:r>
          </a:p>
        </p:txBody>
      </p:sp>
      <p:cxnSp>
        <p:nvCxnSpPr>
          <p:cNvPr id="40" name="Straight Arrow Connector 39"/>
          <p:cNvCxnSpPr>
            <a:endCxn id="17" idx="2"/>
          </p:cNvCxnSpPr>
          <p:nvPr/>
        </p:nvCxnSpPr>
        <p:spPr>
          <a:xfrm>
            <a:off x="2221976" y="4900561"/>
            <a:ext cx="11185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0" idx="2"/>
          </p:cNvCxnSpPr>
          <p:nvPr/>
        </p:nvCxnSpPr>
        <p:spPr>
          <a:xfrm>
            <a:off x="2221976" y="2759823"/>
            <a:ext cx="11185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28704" y="2409192"/>
            <a:ext cx="1870462" cy="2794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Inputs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5163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Generate DAIDALUS Outputs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75512" y="3783433"/>
            <a:ext cx="1774616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Alerts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.Ownship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.Traffic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Magnetic Disk 15"/>
          <p:cNvSpPr/>
          <p:nvPr/>
        </p:nvSpPr>
        <p:spPr>
          <a:xfrm>
            <a:off x="886783" y="2865767"/>
            <a:ext cx="1574800" cy="100659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77258" y="4404760"/>
            <a:ext cx="998253" cy="2277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675511" y="5320773"/>
            <a:ext cx="1774617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Units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.Ownship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.Traffic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677258" y="5209888"/>
            <a:ext cx="998253" cy="709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cument 20"/>
          <p:cNvSpPr/>
          <p:nvPr/>
        </p:nvSpPr>
        <p:spPr>
          <a:xfrm>
            <a:off x="886784" y="3957412"/>
            <a:ext cx="1574800" cy="114331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  <p:sp>
        <p:nvSpPr>
          <p:cNvPr id="30" name="Oval 29"/>
          <p:cNvSpPr/>
          <p:nvPr/>
        </p:nvSpPr>
        <p:spPr>
          <a:xfrm>
            <a:off x="3340543" y="2264022"/>
            <a:ext cx="2620966" cy="9916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getDAIDBands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75511" y="2263393"/>
            <a:ext cx="1774617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*Bands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.NONE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.FAR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35" name="Straight Arrow Connector 34"/>
          <p:cNvCxnSpPr>
            <a:stCxn id="30" idx="6"/>
          </p:cNvCxnSpPr>
          <p:nvPr/>
        </p:nvCxnSpPr>
        <p:spPr>
          <a:xfrm>
            <a:off x="5961509" y="2759823"/>
            <a:ext cx="7140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40543" y="4404760"/>
            <a:ext cx="2620966" cy="9916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getDAIDAlerts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" name="Rectangle 2"/>
          <p:cNvSpPr/>
          <p:nvPr/>
        </p:nvSpPr>
        <p:spPr>
          <a:xfrm>
            <a:off x="3238275" y="2169096"/>
            <a:ext cx="2828249" cy="3299791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9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2854325"/>
            <a:ext cx="7886700" cy="4603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DAIDALUS inputs</a:t>
            </a:r>
          </a:p>
          <a:p>
            <a:pPr marL="0" indent="0">
              <a:buNone/>
            </a:pPr>
            <a:r>
              <a:rPr lang="en-US" dirty="0"/>
              <a:t>Generate DAIDALUS outputs</a:t>
            </a:r>
          </a:p>
          <a:p>
            <a:pPr marL="0" indent="0">
              <a:buNone/>
            </a:pPr>
            <a:r>
              <a:rPr lang="en-US" dirty="0"/>
              <a:t>Visualize guidance and encounter geometry</a:t>
            </a:r>
          </a:p>
          <a:p>
            <a:pPr marL="0" indent="0">
              <a:buNone/>
            </a:pPr>
            <a:r>
              <a:rPr lang="en-US" dirty="0"/>
              <a:t>Plot DAIDALUS outputs for in-depth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6DA01-9FF1-4C02-BA30-0814625E3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7" y="1370145"/>
            <a:ext cx="3865830" cy="54051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Guidance Visualization: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28650" y="2221190"/>
            <a:ext cx="4271341" cy="390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Bands visualization in all 4 dimensions</a:t>
            </a:r>
          </a:p>
          <a:p>
            <a:r>
              <a:rPr lang="en-US" sz="2000" dirty="0"/>
              <a:t>2D visualization of encounter</a:t>
            </a:r>
          </a:p>
          <a:p>
            <a:r>
              <a:rPr lang="en-US" sz="2000" dirty="0"/>
              <a:t>Alert levels per intruder</a:t>
            </a:r>
          </a:p>
          <a:p>
            <a:r>
              <a:rPr lang="en-US" sz="2000" dirty="0"/>
              <a:t>Produces portable .</a:t>
            </a:r>
            <a:r>
              <a:rPr lang="en-US" sz="2000" dirty="0" err="1"/>
              <a:t>avi</a:t>
            </a:r>
            <a:r>
              <a:rPr lang="en-US" sz="2000" dirty="0"/>
              <a:t> video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209582"/>
            <a:ext cx="3499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drawBandsDAIDALUS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077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4" y="1775929"/>
            <a:ext cx="77438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2400" dirty="0"/>
              <a:t>Desired an easy-to-use toolchain for working DAIDALUS with flight-test data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MATLAB environment is great for data analysis tasks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Designed to work with ACAS-Xu FT2 LVC/GPS logs</a:t>
            </a:r>
          </a:p>
          <a:p>
            <a:pPr lvl="1"/>
            <a:r>
              <a:rPr lang="en-US" sz="1800" dirty="0"/>
              <a:t>Standard data types are portable to other analysis scenarios</a:t>
            </a: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43428" y="2591259"/>
            <a:ext cx="2923098" cy="13821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drawBandsDAIDALUS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46028" y="4636601"/>
            <a:ext cx="1758949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</a:t>
            </a:r>
            <a:r>
              <a:rPr lang="en-US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trafficState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.UID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7238" y="1970816"/>
            <a:ext cx="1985509" cy="4016031"/>
            <a:chOff x="447238" y="1841609"/>
            <a:chExt cx="1985509" cy="4016031"/>
          </a:xfrm>
        </p:grpSpPr>
        <p:sp>
          <p:nvSpPr>
            <p:cNvPr id="6" name="Rectangle 5"/>
            <p:cNvSpPr/>
            <p:nvPr/>
          </p:nvSpPr>
          <p:spPr>
            <a:xfrm>
              <a:off x="447238" y="1841609"/>
              <a:ext cx="1985509" cy="401603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60519" y="3245735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Alerts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60519" y="4507394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Units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1285" y="1998654"/>
              <a:ext cx="1758183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*Bands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.NONE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.FAR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cxnSp>
        <p:nvCxnSpPr>
          <p:cNvPr id="13" name="Straight Arrow Connector 12"/>
          <p:cNvCxnSpPr>
            <a:stCxn id="6" idx="3"/>
          </p:cNvCxnSpPr>
          <p:nvPr/>
        </p:nvCxnSpPr>
        <p:spPr>
          <a:xfrm flipV="1">
            <a:off x="2432747" y="3699933"/>
            <a:ext cx="606786" cy="2788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3425503" y="3973407"/>
            <a:ext cx="289247" cy="6631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cument 19"/>
          <p:cNvSpPr/>
          <p:nvPr/>
        </p:nvSpPr>
        <p:spPr>
          <a:xfrm>
            <a:off x="4510333" y="4631289"/>
            <a:ext cx="1574800" cy="114331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887052" y="3970751"/>
            <a:ext cx="410681" cy="67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  <a:endCxn id="43" idx="1"/>
          </p:cNvCxnSpPr>
          <p:nvPr/>
        </p:nvCxnSpPr>
        <p:spPr>
          <a:xfrm flipV="1">
            <a:off x="5766526" y="3278072"/>
            <a:ext cx="1146753" cy="42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913279" y="2192619"/>
            <a:ext cx="1444515" cy="1910463"/>
            <a:chOff x="5857108" y="2166647"/>
            <a:chExt cx="1444515" cy="191046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504" y="2166647"/>
              <a:ext cx="1180119" cy="165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241" y="2296780"/>
              <a:ext cx="1180119" cy="165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7108" y="2427089"/>
              <a:ext cx="1180119" cy="16500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61" y="4248862"/>
            <a:ext cx="805045" cy="80504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881171" y="4973904"/>
            <a:ext cx="1306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Encounter.avi</a:t>
            </a:r>
            <a:endParaRPr lang="en-US" sz="1600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Guidance Visualization: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8650" y="1209582"/>
            <a:ext cx="3499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drawBandsDAIDALUS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0115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130" y="1746581"/>
            <a:ext cx="4213911" cy="3018560"/>
          </a:xfrm>
          <a:noFill/>
          <a:ln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Guidance Visualization: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209582"/>
            <a:ext cx="320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kinematicOverview</a:t>
            </a:r>
            <a:r>
              <a:rPr lang="en-US" sz="2800" dirty="0"/>
              <a:t>()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0" y="2221190"/>
            <a:ext cx="4271341" cy="390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Interactive GUI</a:t>
            </a:r>
          </a:p>
          <a:p>
            <a:r>
              <a:rPr lang="en-US" sz="2000" dirty="0"/>
              <a:t>3D encounter visualization</a:t>
            </a:r>
          </a:p>
          <a:p>
            <a:r>
              <a:rPr lang="en-US" sz="2000" dirty="0"/>
              <a:t>DAIDALUS Track Guidance</a:t>
            </a:r>
            <a:br>
              <a:rPr lang="en-US" sz="2000" dirty="0">
                <a:latin typeface="Helvetica" charset="0"/>
                <a:ea typeface="Helvetica" charset="0"/>
                <a:cs typeface="Helvetica" charset="0"/>
              </a:rPr>
            </a:b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" y="3563549"/>
            <a:ext cx="4257153" cy="3049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51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3" y="1681487"/>
            <a:ext cx="7133613" cy="5110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Guidance Visualization: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209582"/>
            <a:ext cx="320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kinematicOverview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0767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2333" y="3145036"/>
            <a:ext cx="2692667" cy="13821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kinematicOverview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8650" y="2439010"/>
            <a:ext cx="1870462" cy="2794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Inputs</a:t>
            </a:r>
          </a:p>
        </p:txBody>
      </p:sp>
      <p:sp>
        <p:nvSpPr>
          <p:cNvPr id="25" name="Magnetic Disk 24"/>
          <p:cNvSpPr/>
          <p:nvPr/>
        </p:nvSpPr>
        <p:spPr>
          <a:xfrm>
            <a:off x="786729" y="2895585"/>
            <a:ext cx="1574800" cy="1006592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Document 25"/>
          <p:cNvSpPr/>
          <p:nvPr/>
        </p:nvSpPr>
        <p:spPr>
          <a:xfrm>
            <a:off x="786730" y="3987230"/>
            <a:ext cx="1574800" cy="1143316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  <p:cxnSp>
        <p:nvCxnSpPr>
          <p:cNvPr id="27" name="Straight Arrow Connector 26"/>
          <p:cNvCxnSpPr>
            <a:stCxn id="23" idx="3"/>
            <a:endCxn id="4" idx="2"/>
          </p:cNvCxnSpPr>
          <p:nvPr/>
        </p:nvCxnSpPr>
        <p:spPr>
          <a:xfrm flipV="1">
            <a:off x="2499112" y="3836110"/>
            <a:ext cx="52322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62" y="2164461"/>
            <a:ext cx="2298956" cy="1671649"/>
          </a:xfrm>
          <a:noFill/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14107" t="5844" r="14117" b="30754"/>
          <a:stretch/>
        </p:blipFill>
        <p:spPr>
          <a:xfrm>
            <a:off x="7711928" y="1911046"/>
            <a:ext cx="983974" cy="872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Arrow Connector 31"/>
          <p:cNvCxnSpPr>
            <a:stCxn id="4" idx="6"/>
          </p:cNvCxnSpPr>
          <p:nvPr/>
        </p:nvCxnSpPr>
        <p:spPr>
          <a:xfrm flipV="1">
            <a:off x="5715000" y="3548270"/>
            <a:ext cx="442162" cy="287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57162" y="3836110"/>
            <a:ext cx="2298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MATLAB GUI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Guidance Visualization: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0" y="1209582"/>
            <a:ext cx="3203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kinematicOverview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3320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3351281"/>
            <a:ext cx="7886700" cy="4603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DAIDALUS inputs</a:t>
            </a:r>
          </a:p>
          <a:p>
            <a:pPr marL="0" indent="0">
              <a:buNone/>
            </a:pPr>
            <a:r>
              <a:rPr lang="en-US" dirty="0"/>
              <a:t>Generate DAIDALUS outputs</a:t>
            </a:r>
          </a:p>
          <a:p>
            <a:pPr marL="0" indent="0">
              <a:buNone/>
            </a:pPr>
            <a:r>
              <a:rPr lang="en-US" dirty="0"/>
              <a:t>Visualize guidance and encounter geometry</a:t>
            </a:r>
          </a:p>
          <a:p>
            <a:pPr marL="0" indent="0">
              <a:buNone/>
            </a:pPr>
            <a:r>
              <a:rPr lang="en-US" dirty="0"/>
              <a:t>Plot DAIDALUS outputs for in-depth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6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Plots: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209582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plotBands</a:t>
            </a:r>
            <a:r>
              <a:rPr lang="en-US" sz="2800" dirty="0"/>
              <a:t>()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27714" y="6404827"/>
            <a:ext cx="6288572" cy="453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DAIDALUS Bands &amp; Alerting Output vs. Time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6463" r="3365" b="3241"/>
          <a:stretch/>
        </p:blipFill>
        <p:spPr>
          <a:xfrm>
            <a:off x="1427714" y="1709599"/>
            <a:ext cx="6288572" cy="468624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8461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2575" r="2375" b="1342"/>
          <a:stretch/>
        </p:blipFill>
        <p:spPr>
          <a:xfrm>
            <a:off x="4469920" y="1557196"/>
            <a:ext cx="4411529" cy="3422210"/>
          </a:xfrm>
          <a:noFill/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28650" y="2221190"/>
            <a:ext cx="4271341" cy="3900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In-depth view of guidance throughout an encounter</a:t>
            </a:r>
          </a:p>
          <a:p>
            <a:r>
              <a:rPr lang="en-US" sz="2000" dirty="0"/>
              <a:t>Works with all 4 dimensions of DAIDALUS guidance</a:t>
            </a:r>
          </a:p>
          <a:p>
            <a:r>
              <a:rPr lang="en-US" sz="2000" dirty="0"/>
              <a:t>Alerting information overlay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Plots: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650" y="1209582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plotBands</a:t>
            </a:r>
            <a:r>
              <a:rPr lang="en-US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2838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5008" y="2761739"/>
            <a:ext cx="2692667" cy="13821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plotBands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7" name="Straight Arrow Connector 26"/>
          <p:cNvCxnSpPr>
            <a:endCxn id="4" idx="2"/>
          </p:cNvCxnSpPr>
          <p:nvPr/>
        </p:nvCxnSpPr>
        <p:spPr>
          <a:xfrm flipV="1">
            <a:off x="2501787" y="3452813"/>
            <a:ext cx="52322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60" y="1982709"/>
            <a:ext cx="2470847" cy="1853401"/>
          </a:xfrm>
          <a:noFill/>
          <a:ln>
            <a:solidFill>
              <a:schemeClr val="tx1"/>
            </a:solidFill>
          </a:ln>
        </p:spPr>
      </p:pic>
      <p:cxnSp>
        <p:nvCxnSpPr>
          <p:cNvPr id="32" name="Straight Arrow Connector 31"/>
          <p:cNvCxnSpPr>
            <a:stCxn id="4" idx="6"/>
          </p:cNvCxnSpPr>
          <p:nvPr/>
        </p:nvCxnSpPr>
        <p:spPr>
          <a:xfrm flipV="1">
            <a:off x="5717675" y="3164973"/>
            <a:ext cx="442162" cy="287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Plots: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0" y="1209582"/>
            <a:ext cx="1869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plotBands</a:t>
            </a:r>
            <a:r>
              <a:rPr lang="en-US" sz="2800" dirty="0"/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3603" y="1911046"/>
            <a:ext cx="1985509" cy="4016031"/>
            <a:chOff x="447238" y="1841609"/>
            <a:chExt cx="1985509" cy="4016031"/>
          </a:xfrm>
        </p:grpSpPr>
        <p:sp>
          <p:nvSpPr>
            <p:cNvPr id="20" name="Rectangle 19"/>
            <p:cNvSpPr/>
            <p:nvPr/>
          </p:nvSpPr>
          <p:spPr>
            <a:xfrm>
              <a:off x="447238" y="1841609"/>
              <a:ext cx="1985509" cy="4016031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0519" y="3245735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Alerts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519" y="4507394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Units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1285" y="1998654"/>
              <a:ext cx="1758183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*Bands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.NONE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.FAR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612393" y="4751467"/>
            <a:ext cx="1758949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</a:t>
            </a:r>
            <a:r>
              <a:rPr lang="en-US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trafficState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.UID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84623" y="4751467"/>
            <a:ext cx="1758949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Performance Limits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.Alt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Gs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34" name="Straight Arrow Connector 33"/>
          <p:cNvCxnSpPr>
            <a:stCxn id="28" idx="0"/>
          </p:cNvCxnSpPr>
          <p:nvPr/>
        </p:nvCxnSpPr>
        <p:spPr>
          <a:xfrm flipV="1">
            <a:off x="3491868" y="4143887"/>
            <a:ext cx="195549" cy="607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0"/>
          </p:cNvCxnSpPr>
          <p:nvPr/>
        </p:nvCxnSpPr>
        <p:spPr>
          <a:xfrm flipH="1" flipV="1">
            <a:off x="5138530" y="4065104"/>
            <a:ext cx="225568" cy="686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8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Plots: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1209582"/>
            <a:ext cx="1692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plotWCV</a:t>
            </a:r>
            <a:r>
              <a:rPr lang="en-US" sz="2800" dirty="0"/>
              <a:t>()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27714" y="6404827"/>
            <a:ext cx="6288572" cy="453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DAIDALUS Alerting Output vs. Time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t="2508" r="2520" b="3232"/>
          <a:stretch/>
        </p:blipFill>
        <p:spPr>
          <a:xfrm>
            <a:off x="1566996" y="1723822"/>
            <a:ext cx="6016590" cy="46720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1911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5008" y="3053839"/>
            <a:ext cx="2692667" cy="138214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plotWCV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27" name="Straight Arrow Connector 26"/>
          <p:cNvCxnSpPr>
            <a:endCxn id="4" idx="2"/>
          </p:cNvCxnSpPr>
          <p:nvPr/>
        </p:nvCxnSpPr>
        <p:spPr>
          <a:xfrm flipV="1">
            <a:off x="2501787" y="3744913"/>
            <a:ext cx="52322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6348"/>
            <a:ext cx="2468880" cy="1851924"/>
          </a:xfrm>
          <a:noFill/>
          <a:ln>
            <a:solidFill>
              <a:schemeClr val="tx1"/>
            </a:solidFill>
          </a:ln>
        </p:spPr>
      </p:pic>
      <p:cxnSp>
        <p:nvCxnSpPr>
          <p:cNvPr id="32" name="Straight Arrow Connector 31"/>
          <p:cNvCxnSpPr>
            <a:stCxn id="4" idx="6"/>
          </p:cNvCxnSpPr>
          <p:nvPr/>
        </p:nvCxnSpPr>
        <p:spPr>
          <a:xfrm flipV="1">
            <a:off x="5717675" y="3457073"/>
            <a:ext cx="442162" cy="2878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28650" y="3982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3600" dirty="0"/>
              <a:t>DAIDALUS Plots: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0" y="1209582"/>
            <a:ext cx="1692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plotWCV</a:t>
            </a:r>
            <a:r>
              <a:rPr lang="en-US" sz="2800" dirty="0"/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83748" y="2363861"/>
            <a:ext cx="1985509" cy="2762104"/>
            <a:chOff x="447238" y="3095536"/>
            <a:chExt cx="1985509" cy="2762104"/>
          </a:xfrm>
        </p:grpSpPr>
        <p:sp>
          <p:nvSpPr>
            <p:cNvPr id="20" name="Rectangle 19"/>
            <p:cNvSpPr/>
            <p:nvPr/>
          </p:nvSpPr>
          <p:spPr>
            <a:xfrm>
              <a:off x="447238" y="3095536"/>
              <a:ext cx="1985509" cy="2762104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0519" y="3245735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Alerts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519" y="4507394"/>
              <a:ext cx="1758949" cy="1196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Units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.Time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.Ownship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.Traffic</a:t>
              </a:r>
              <a:r>
                <a:rPr lang="is-IS" sz="1600" dirty="0">
                  <a:solidFill>
                    <a:schemeClr val="tx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  <a:endPara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59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176461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Common Data Structures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30538" y="3886200"/>
            <a:ext cx="3073399" cy="2203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/>
              <a:t>LVC Messaging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Aircraft States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DAIDALUS Bands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DAIDALUS Alerts</a:t>
            </a:r>
          </a:p>
        </p:txBody>
      </p:sp>
    </p:spTree>
    <p:extLst>
      <p:ext uri="{BB962C8B-B14F-4D97-AF65-F5344CB8AC3E}">
        <p14:creationId xmlns:p14="http://schemas.microsoft.com/office/powerpoint/2010/main" val="754609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Quirks &amp; Gotcha’s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2186609"/>
            <a:ext cx="7886700" cy="3990354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en-US" sz="3200" dirty="0"/>
              <a:t>MATLAB &amp; Java</a:t>
            </a:r>
          </a:p>
          <a:p>
            <a:pPr marL="0" indent="0" algn="ctr">
              <a:spcBef>
                <a:spcPts val="1600"/>
              </a:spcBef>
              <a:buNone/>
            </a:pPr>
            <a:r>
              <a:rPr lang="en-US" sz="3200" dirty="0"/>
              <a:t>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368974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&amp;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599" cy="4351338"/>
          </a:xfrm>
        </p:spPr>
        <p:txBody>
          <a:bodyPr>
            <a:normAutofit/>
          </a:bodyPr>
          <a:lstStyle/>
          <a:p>
            <a:r>
              <a:rPr lang="en-US" sz="2200" dirty="0" err="1"/>
              <a:t>DAIDALUS.jar</a:t>
            </a:r>
            <a:r>
              <a:rPr lang="en-US" sz="2200" dirty="0"/>
              <a:t> must be in MATLAB’s Java Class Path to use functions that call DAIDALUS library</a:t>
            </a:r>
          </a:p>
          <a:p>
            <a:pPr marL="0" indent="0" algn="ctr">
              <a:spcBef>
                <a:spcPts val="2000"/>
              </a:spcBef>
              <a:spcAft>
                <a:spcPts val="1400"/>
              </a:spcAft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javaaddpath(&lt;‘full path to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DAIDALUS.jar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’&gt;)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900" dirty="0">
                <a:latin typeface="Courier New" charset="0"/>
                <a:ea typeface="Courier New" charset="0"/>
                <a:cs typeface="Courier New" charset="0"/>
              </a:rPr>
              <a:t>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/>
              <a:t>Adds jar to MATLAB class path</a:t>
            </a:r>
          </a:p>
          <a:p>
            <a:r>
              <a:rPr lang="en-US" sz="2200" dirty="0"/>
              <a:t>MATLAB will fail silently to import a jar compiled with a greater Java version than its own</a:t>
            </a:r>
          </a:p>
          <a:p>
            <a:r>
              <a:rPr lang="en-US" sz="2200" dirty="0"/>
              <a:t>MATLAB version can only be set before launch with EV “MATLAB_JAVA”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95248" y="5504397"/>
            <a:ext cx="8953501" cy="10926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#! /bin/bash</a:t>
            </a:r>
            <a:br>
              <a:rPr lang="en-US" sz="13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export MATLAB_JAVA='/Library/Java/</a:t>
            </a:r>
            <a:r>
              <a:rPr lang="en-US" sz="1300" dirty="0" err="1">
                <a:latin typeface="Courier New" charset="0"/>
                <a:ea typeface="Courier New" charset="0"/>
                <a:cs typeface="Courier New" charset="0"/>
              </a:rPr>
              <a:t>JavaVirtualMachines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/jdk1.8.0_144.jdk/Contents/Home/</a:t>
            </a:r>
            <a:r>
              <a:rPr lang="en-US" sz="1300" dirty="0" err="1">
                <a:latin typeface="Courier New" charset="0"/>
                <a:ea typeface="Courier New" charset="0"/>
                <a:cs typeface="Courier New" charset="0"/>
              </a:rPr>
              <a:t>jre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’</a:t>
            </a:r>
          </a:p>
          <a:p>
            <a:r>
              <a:rPr lang="en-US" sz="1300" dirty="0" err="1">
                <a:latin typeface="Courier New" charset="0"/>
                <a:ea typeface="Courier New" charset="0"/>
                <a:cs typeface="Courier New" charset="0"/>
              </a:rPr>
              <a:t>nohup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 /Applications/MATLAB_R2017a.app/bin/</a:t>
            </a:r>
            <a:r>
              <a:rPr lang="en-US" sz="1300" dirty="0" err="1">
                <a:latin typeface="Courier New" charset="0"/>
                <a:ea typeface="Courier New" charset="0"/>
                <a:cs typeface="Courier New" charset="0"/>
              </a:rPr>
              <a:t>matlab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disown -h</a:t>
            </a:r>
          </a:p>
        </p:txBody>
      </p:sp>
    </p:spTree>
    <p:extLst>
      <p:ext uri="{BB962C8B-B14F-4D97-AF65-F5344CB8AC3E}">
        <p14:creationId xmlns:p14="http://schemas.microsoft.com/office/powerpoint/2010/main" val="1204816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59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Some functions can take advantage of more than one processing core to speed up processing time</a:t>
            </a:r>
            <a:br>
              <a:rPr lang="en-US" sz="2200" dirty="0"/>
            </a:br>
            <a:br>
              <a:rPr lang="en-US" sz="22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000" dirty="0"/>
            </a:br>
            <a:br>
              <a:rPr lang="en-US" sz="2000" dirty="0"/>
            </a:br>
            <a:endParaRPr lang="en-US" sz="2400" dirty="0"/>
          </a:p>
          <a:p>
            <a:r>
              <a:rPr lang="en-US" sz="2200" dirty="0"/>
              <a:t>This requires the Parallel Computing Toolbox </a:t>
            </a:r>
          </a:p>
          <a:p>
            <a:r>
              <a:rPr lang="en-US" sz="2200" dirty="0"/>
              <a:t>Sessions without this toolbox installed, or without an active parallel pool, will run these functions on a single thread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52397"/>
              </p:ext>
            </p:extLst>
          </p:nvPr>
        </p:nvGraphicFramePr>
        <p:xfrm>
          <a:off x="1523999" y="2680095"/>
          <a:ext cx="6096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263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getLVC()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1.6x Speedup (4 Cores)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getTrafficStateIkhana()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b="0" dirty="0">
                          <a:solidFill>
                            <a:schemeClr val="tx1"/>
                          </a:solidFill>
                        </a:rPr>
                        <a:t>2.3x</a:t>
                      </a:r>
                      <a:r>
                        <a:rPr lang="hr-HR" b="0" baseline="0" dirty="0">
                          <a:solidFill>
                            <a:schemeClr val="tx1"/>
                          </a:solidFill>
                        </a:rPr>
                        <a:t> Speedup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getTrafficStateN3GC()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2.4x Speedup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genScenarioTrafficState()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b="0" dirty="0">
                          <a:solidFill>
                            <a:schemeClr val="tx1"/>
                          </a:solidFill>
                        </a:rPr>
                        <a:t>3.0x Speedup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28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9593"/>
            <a:ext cx="9144000" cy="1325563"/>
          </a:xfrm>
        </p:spPr>
        <p:txBody>
          <a:bodyPr/>
          <a:lstStyle/>
          <a:p>
            <a:pPr algn="ctr"/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7874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0"/>
          <a:stretch/>
        </p:blipFill>
        <p:spPr>
          <a:xfrm>
            <a:off x="1554544" y="1690689"/>
            <a:ext cx="6960806" cy="4428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DAIDALUS inputs</a:t>
            </a:r>
          </a:p>
        </p:txBody>
      </p:sp>
    </p:spTree>
    <p:extLst>
      <p:ext uri="{BB962C8B-B14F-4D97-AF65-F5344CB8AC3E}">
        <p14:creationId xmlns:p14="http://schemas.microsoft.com/office/powerpoint/2010/main" val="8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LVC Messaging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4001294"/>
            <a:ext cx="2678430" cy="146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 b="48270"/>
          <a:stretch/>
        </p:blipFill>
        <p:spPr>
          <a:xfrm>
            <a:off x="4503420" y="4001294"/>
            <a:ext cx="4437919" cy="2074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messages [struct]: Formatted LVC messages </a:t>
            </a:r>
          </a:p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          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.Name:   Message Type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.Data:   Data Payload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.time:   Time of Applicability          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2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117041" y="3192618"/>
            <a:ext cx="1866689" cy="134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LVC Messages Structure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.Data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</p:txBody>
      </p:sp>
      <p:sp>
        <p:nvSpPr>
          <p:cNvPr id="69" name="Line Callout 1 68"/>
          <p:cNvSpPr/>
          <p:nvPr/>
        </p:nvSpPr>
        <p:spPr>
          <a:xfrm flipH="1">
            <a:off x="7238575" y="2757918"/>
            <a:ext cx="1299635" cy="869400"/>
          </a:xfrm>
          <a:prstGeom prst="borderCallout1">
            <a:avLst>
              <a:gd name="adj1" fmla="val 99580"/>
              <a:gd name="adj2" fmla="val 58116"/>
              <a:gd name="adj3" fmla="val 119317"/>
              <a:gd name="adj4" fmla="val 11997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Mixed LVC Message Types</a:t>
            </a:r>
          </a:p>
        </p:txBody>
      </p:sp>
      <p:sp>
        <p:nvSpPr>
          <p:cNvPr id="36" name="Oval 35"/>
          <p:cNvSpPr/>
          <p:nvPr/>
        </p:nvSpPr>
        <p:spPr>
          <a:xfrm>
            <a:off x="2864511" y="3340677"/>
            <a:ext cx="1515269" cy="10519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getLVC()</a:t>
            </a:r>
          </a:p>
        </p:txBody>
      </p:sp>
      <p:cxnSp>
        <p:nvCxnSpPr>
          <p:cNvPr id="39" name="Straight Arrow Connector 38"/>
          <p:cNvCxnSpPr>
            <a:stCxn id="36" idx="6"/>
            <a:endCxn id="64" idx="1"/>
          </p:cNvCxnSpPr>
          <p:nvPr/>
        </p:nvCxnSpPr>
        <p:spPr>
          <a:xfrm flipV="1">
            <a:off x="4379780" y="3866642"/>
            <a:ext cx="73726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4"/>
            <a:endCxn id="36" idx="2"/>
          </p:cNvCxnSpPr>
          <p:nvPr/>
        </p:nvCxnSpPr>
        <p:spPr>
          <a:xfrm>
            <a:off x="2203450" y="3866643"/>
            <a:ext cx="6610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gnetic Disk 28"/>
          <p:cNvSpPr/>
          <p:nvPr/>
        </p:nvSpPr>
        <p:spPr>
          <a:xfrm>
            <a:off x="628650" y="3363347"/>
            <a:ext cx="1574800" cy="1006592"/>
          </a:xfrm>
          <a:prstGeom prst="flowChartMagneticDisk">
            <a:avLst/>
          </a:prstGeom>
          <a:solidFill>
            <a:srgbClr val="D8E7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LVC Log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.csv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LVC Messaging</a:t>
            </a:r>
          </a:p>
        </p:txBody>
      </p:sp>
    </p:spTree>
    <p:extLst>
      <p:ext uri="{BB962C8B-B14F-4D97-AF65-F5344CB8AC3E}">
        <p14:creationId xmlns:p14="http://schemas.microsoft.com/office/powerpoint/2010/main" val="99848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States (</a:t>
            </a:r>
            <a:r>
              <a:rPr lang="en-US" dirty="0" err="1"/>
              <a:t>trafficState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"/>
          <a:stretch/>
        </p:blipFill>
        <p:spPr>
          <a:xfrm>
            <a:off x="5457295" y="2606411"/>
            <a:ext cx="3136371" cy="3362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trafficState [struct]: Aircraft Traffic State  </a:t>
            </a:r>
          </a:p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          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.Name:  Aircraft callsign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.UID:   Unique Identifier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.lat:   latitude       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.lon:   longitude                     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.alt:   Altitude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.track: Track/heading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.gs:    Ground speed   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.vx:    latitude velocity    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.vy:    longitude velocity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.vz:    climb rate</a:t>
            </a:r>
          </a:p>
          <a:p>
            <a:pPr marL="457200" lvl="1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.time:  time UTC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69333" y="4704675"/>
            <a:ext cx="5816600" cy="1491675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69333" y="3197682"/>
            <a:ext cx="5816600" cy="1491675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9333" y="1690689"/>
            <a:ext cx="5816600" cy="149167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611435" y="1884139"/>
            <a:ext cx="2281767" cy="10519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getTrafficState</a:t>
            </a:r>
            <a:r>
              <a:rPr lang="en-US" sz="1600" dirty="0">
                <a:solidFill>
                  <a:schemeClr val="tx1"/>
                </a:solidFill>
              </a:rPr>
              <a:t>*()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256863" y="3348798"/>
            <a:ext cx="1869867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Aircraft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trafficState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.UID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65" name="Straight Arrow Connector 64"/>
          <p:cNvCxnSpPr>
            <a:stCxn id="34" idx="6"/>
          </p:cNvCxnSpPr>
          <p:nvPr/>
        </p:nvCxnSpPr>
        <p:spPr>
          <a:xfrm>
            <a:off x="4893202" y="2410105"/>
            <a:ext cx="1363661" cy="13829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Line Callout 1 68"/>
          <p:cNvSpPr/>
          <p:nvPr/>
        </p:nvSpPr>
        <p:spPr>
          <a:xfrm flipH="1">
            <a:off x="7472888" y="2312964"/>
            <a:ext cx="1299635" cy="869400"/>
          </a:xfrm>
          <a:prstGeom prst="borderCallout1">
            <a:avLst>
              <a:gd name="adj1" fmla="val 99580"/>
              <a:gd name="adj2" fmla="val 58116"/>
              <a:gd name="adj3" fmla="val 119317"/>
              <a:gd name="adj4" fmla="val 11997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States of Ownship and Intruder(s)</a:t>
            </a:r>
          </a:p>
        </p:txBody>
      </p:sp>
      <p:sp>
        <p:nvSpPr>
          <p:cNvPr id="90" name="Magnetic Disk 89"/>
          <p:cNvSpPr/>
          <p:nvPr/>
        </p:nvSpPr>
        <p:spPr>
          <a:xfrm>
            <a:off x="475454" y="1786997"/>
            <a:ext cx="1574800" cy="1246213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Ikhana/N3GC GPS Log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.csv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9944" y="3345049"/>
            <a:ext cx="1665820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LVC Messages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.Name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.Data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.Time</a:t>
            </a:r>
          </a:p>
        </p:txBody>
      </p:sp>
      <p:sp>
        <p:nvSpPr>
          <p:cNvPr id="36" name="Oval 35"/>
          <p:cNvSpPr/>
          <p:nvPr/>
        </p:nvSpPr>
        <p:spPr>
          <a:xfrm>
            <a:off x="2611435" y="3421297"/>
            <a:ext cx="2281767" cy="105193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genScenarioLVC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Magnetic Disk 36"/>
          <p:cNvSpPr/>
          <p:nvPr/>
        </p:nvSpPr>
        <p:spPr>
          <a:xfrm>
            <a:off x="429944" y="4950960"/>
            <a:ext cx="1574800" cy="1006592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441835" y="4958455"/>
            <a:ext cx="2620966" cy="9916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60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getTrafficStateDAA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/>
          <p:cNvCxnSpPr>
            <a:stCxn id="36" idx="6"/>
            <a:endCxn id="64" idx="1"/>
          </p:cNvCxnSpPr>
          <p:nvPr/>
        </p:nvCxnSpPr>
        <p:spPr>
          <a:xfrm>
            <a:off x="4893202" y="3947263"/>
            <a:ext cx="136366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6"/>
          </p:cNvCxnSpPr>
          <p:nvPr/>
        </p:nvCxnSpPr>
        <p:spPr>
          <a:xfrm flipV="1">
            <a:off x="5062801" y="4101496"/>
            <a:ext cx="1194062" cy="1352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90" idx="4"/>
            <a:endCxn id="34" idx="2"/>
          </p:cNvCxnSpPr>
          <p:nvPr/>
        </p:nvCxnSpPr>
        <p:spPr>
          <a:xfrm>
            <a:off x="2050254" y="2410104"/>
            <a:ext cx="56118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3"/>
            <a:endCxn id="36" idx="2"/>
          </p:cNvCxnSpPr>
          <p:nvPr/>
        </p:nvCxnSpPr>
        <p:spPr>
          <a:xfrm>
            <a:off x="2095764" y="3943515"/>
            <a:ext cx="515671" cy="37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38" idx="2"/>
          </p:cNvCxnSpPr>
          <p:nvPr/>
        </p:nvCxnSpPr>
        <p:spPr>
          <a:xfrm>
            <a:off x="2004744" y="5454256"/>
            <a:ext cx="4370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93202" y="1713289"/>
            <a:ext cx="10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GPS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93202" y="4031695"/>
            <a:ext cx="10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LVC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97501" y="5856660"/>
            <a:ext cx="15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Encounter File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34" r="100000">
                        <a14:foregroundMark x1="59432" y1="48089" x2="68948" y2="48408"/>
                        <a14:foregroundMark x1="61603" y1="68153" x2="60935" y2="75478"/>
                        <a14:foregroundMark x1="71452" y1="77070" x2="70785" y2="81210"/>
                        <a14:foregroundMark x1="87312" y1="75478" x2="89149" y2="78025"/>
                        <a14:foregroundMark x1="77796" y1="66561" x2="76962" y2="81210"/>
                        <a14:foregroundMark x1="70618" y1="65287" x2="70618" y2="74841"/>
                        <a14:foregroundMark x1="52087" y1="68471" x2="49082" y2="81210"/>
                        <a14:foregroundMark x1="38230" y1="67197" x2="38230" y2="81847"/>
                        <a14:foregroundMark x1="32220" y1="68153" x2="31886" y2="79618"/>
                        <a14:foregroundMark x1="24374" y1="65605" x2="28047" y2="81847"/>
                        <a14:foregroundMark x1="9349" y1="64968" x2="9349" y2="82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65" y="4880316"/>
            <a:ext cx="1275305" cy="668524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Aircraft States (</a:t>
            </a:r>
            <a:r>
              <a:rPr lang="en-US" dirty="0" err="1"/>
              <a:t>trafficState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293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*Bands [struct]: 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DAIDALUS Bands in a given dimension </a:t>
            </a:r>
            <a:br>
              <a:rPr lang="is-I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 </a:t>
            </a:r>
            <a:br>
              <a:rPr lang="is-IS" sz="1800" dirty="0">
                <a:latin typeface="Courier New" charset="0"/>
                <a:ea typeface="Courier New" charset="0"/>
                <a:cs typeface="Courier New" charset="0"/>
              </a:rPr>
            </a:br>
            <a:endParaRPr lang="is-I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sz="2000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.time: 	Timestep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.NONE: 	NONE level segment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.FAR:  	FAR segment            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.MID:  	MID segment                    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.NEAR: 	NEAR segment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.RECOVERY</a:t>
            </a:r>
            <a:r>
              <a:rPr lang="is-IS" sz="1600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	RECOVERY segment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</a:t>
            </a:r>
            <a:r>
              <a:rPr lang="is-IS" sz="1600" dirty="0">
                <a:latin typeface="Courier New" charset="0"/>
                <a:ea typeface="Courier New" charset="0"/>
                <a:cs typeface="Courier New" charset="0"/>
              </a:rPr>
              <a:t>bands_drawn: 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any(Bands &gt; NONE)</a:t>
            </a:r>
          </a:p>
          <a:p>
            <a:pPr marL="0" indent="0">
              <a:buNone/>
            </a:pP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 .</a:t>
            </a:r>
            <a:r>
              <a:rPr lang="is-IS" sz="1600" dirty="0">
                <a:latin typeface="Courier New" charset="0"/>
                <a:ea typeface="Courier New" charset="0"/>
                <a:cs typeface="Courier New" charset="0"/>
              </a:rPr>
              <a:t>timeToRecovery: </a:t>
            </a:r>
            <a:r>
              <a:rPr lang="is-IS" sz="1800" dirty="0">
                <a:latin typeface="Courier New" charset="0"/>
                <a:ea typeface="Courier New" charset="0"/>
                <a:cs typeface="Courier New" charset="0"/>
              </a:rPr>
              <a:t>Time to recovery 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DAIDALUS Bands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40464" y="2949734"/>
            <a:ext cx="3337031" cy="2103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93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DAIDALUS Bands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65373" y="3205169"/>
            <a:ext cx="1824147" cy="1196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*Bands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.Time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.NONE</a:t>
            </a:r>
          </a:p>
          <a:p>
            <a:r>
              <a:rPr lang="en-U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.FAR</a:t>
            </a:r>
            <a:r>
              <a:rPr lang="is-IS" sz="16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9" name="Line Callout 1 68"/>
          <p:cNvSpPr/>
          <p:nvPr/>
        </p:nvSpPr>
        <p:spPr>
          <a:xfrm flipH="1">
            <a:off x="6965944" y="2157023"/>
            <a:ext cx="1299635" cy="869400"/>
          </a:xfrm>
          <a:prstGeom prst="borderCallout1">
            <a:avLst>
              <a:gd name="adj1" fmla="val 99580"/>
              <a:gd name="adj2" fmla="val 58116"/>
              <a:gd name="adj3" fmla="val 119317"/>
              <a:gd name="adj4" fmla="val 11997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States of Ownship and Intruder(s)</a:t>
            </a:r>
          </a:p>
        </p:txBody>
      </p:sp>
      <p:sp>
        <p:nvSpPr>
          <p:cNvPr id="37" name="Magnetic Disk 36"/>
          <p:cNvSpPr/>
          <p:nvPr/>
        </p:nvSpPr>
        <p:spPr>
          <a:xfrm>
            <a:off x="509954" y="3300339"/>
            <a:ext cx="1574800" cy="1006592"/>
          </a:xfrm>
          <a:prstGeom prst="flowChartMagneticDisk">
            <a:avLst/>
          </a:prstGeom>
          <a:solidFill>
            <a:srgbClr val="F4B18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Encounter File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.</a:t>
            </a:r>
            <a:r>
              <a:rPr lang="en-US" sz="1600" dirty="0" err="1">
                <a:solidFill>
                  <a:schemeClr val="tx1"/>
                </a:solidFill>
              </a:rPr>
              <a:t>daa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521845" y="3307834"/>
            <a:ext cx="2620966" cy="9916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getDAIDBands</a:t>
            </a:r>
            <a:r>
              <a:rPr lang="en-US" sz="16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42" name="Straight Arrow Connector 41"/>
          <p:cNvCxnSpPr>
            <a:stCxn id="38" idx="6"/>
            <a:endCxn id="64" idx="1"/>
          </p:cNvCxnSpPr>
          <p:nvPr/>
        </p:nvCxnSpPr>
        <p:spPr>
          <a:xfrm>
            <a:off x="5142811" y="3803635"/>
            <a:ext cx="6225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4"/>
            <a:endCxn id="38" idx="2"/>
          </p:cNvCxnSpPr>
          <p:nvPr/>
        </p:nvCxnSpPr>
        <p:spPr>
          <a:xfrm>
            <a:off x="2084754" y="3803635"/>
            <a:ext cx="4370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ocument 4"/>
          <p:cNvSpPr/>
          <p:nvPr/>
        </p:nvSpPr>
        <p:spPr>
          <a:xfrm>
            <a:off x="1963677" y="2012827"/>
            <a:ext cx="1880081" cy="1143316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DAIDALUS Configuration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.txt</a:t>
            </a:r>
          </a:p>
        </p:txBody>
      </p:sp>
      <p:cxnSp>
        <p:nvCxnSpPr>
          <p:cNvPr id="27" name="Straight Arrow Connector 26"/>
          <p:cNvCxnSpPr>
            <a:stCxn id="5" idx="2"/>
            <a:endCxn id="38" idx="1"/>
          </p:cNvCxnSpPr>
          <p:nvPr/>
        </p:nvCxnSpPr>
        <p:spPr>
          <a:xfrm>
            <a:off x="2903718" y="3080557"/>
            <a:ext cx="1959" cy="3724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3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23455</TotalTime>
  <Words>760</Words>
  <Application>Microsoft Office PowerPoint</Application>
  <PresentationFormat>On-screen Show (4:3)</PresentationFormat>
  <Paragraphs>312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Helvetica</vt:lpstr>
      <vt:lpstr>Helvetica Light</vt:lpstr>
      <vt:lpstr>Office Theme</vt:lpstr>
      <vt:lpstr>DAIDALUS Analysis Tools</vt:lpstr>
      <vt:lpstr>Background</vt:lpstr>
      <vt:lpstr>Common Data Structures</vt:lpstr>
      <vt:lpstr>LVC Messaging</vt:lpstr>
      <vt:lpstr>LVC Messaging</vt:lpstr>
      <vt:lpstr>Aircraft States (trafficState)</vt:lpstr>
      <vt:lpstr>Aircraft States (trafficState)</vt:lpstr>
      <vt:lpstr>DAIDALUS Bands</vt:lpstr>
      <vt:lpstr>DAIDALUS Bands</vt:lpstr>
      <vt:lpstr>DAIDALUS Alerts</vt:lpstr>
      <vt:lpstr>DAIDALUS Alerts</vt:lpstr>
      <vt:lpstr>Goals</vt:lpstr>
      <vt:lpstr>Goals</vt:lpstr>
      <vt:lpstr>Generate DAIDALUS inputs</vt:lpstr>
      <vt:lpstr>Generate DAIDALUS inputs: Encounter Files</vt:lpstr>
      <vt:lpstr>Goals</vt:lpstr>
      <vt:lpstr>Generate DAIDALUS Outputs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Quirks &amp; Gotcha’s</vt:lpstr>
      <vt:lpstr>MATLAB &amp; Java</vt:lpstr>
      <vt:lpstr>Parallelized Functions</vt:lpstr>
      <vt:lpstr>BACKUP</vt:lpstr>
      <vt:lpstr>Generate DAIDALUS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Davies</cp:lastModifiedBy>
  <cp:revision>575</cp:revision>
  <dcterms:created xsi:type="dcterms:W3CDTF">2017-10-17T19:06:50Z</dcterms:created>
  <dcterms:modified xsi:type="dcterms:W3CDTF">2018-08-04T22:48:35Z</dcterms:modified>
</cp:coreProperties>
</file>